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svg" ContentType="image/svg+xml"/>
  <Default Extension="jpeg" ContentType="image/jpeg"/>
  <Default Extension="png" ContentType="image/png"/>
  <Default Extension="m4a" ContentType="audio/mp4"/>
  <Default Extension="fntdata" ContentType="application/x-fontdata"/>
  <Default Extension="rels" ContentType="application/vnd.openxmlformats-package.relationshi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2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1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notesSlides/notesSlide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viewProps.xml" ContentType="application/vnd.openxmlformats-officedocument.presentationml.viewProps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tableStyles.xml" ContentType="application/vnd.openxmlformats-officedocument.presentationml.tableStyl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5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7" r:id="rId14"/>
  </p:sldIdLst>
  <p:sldSz cx="14630400" cy="8229600"/>
  <p:notesSz cx="8229600" cy="14630400"/>
  <p:embeddedFontLs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Mukta Light" panose="020B0604020202020204" charset="0"/>
      <p:regular r:id="rId20"/>
    </p:embeddedFont>
    <p:embeddedFont>
      <p:font typeface="Prompt Light" panose="00000400000000000000" pitchFamily="2" charset="-34"/>
      <p:regular r:id="rId21"/>
    </p:embeddedFont>
    <p:embeddedFont>
      <p:font typeface="Prompt Medium" panose="00000600000000000000" pitchFamily="2" charset="-34"/>
      <p:regular r:id="rId22"/>
    </p:embeddedFont>
    <p:embeddedFont>
      <p:font typeface="Rockwell" panose="02060603020205020403" pitchFamily="18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font" Target="/ppt/fonts/font3.fntdata" Id="rId18" /><Relationship Type="http://schemas.openxmlformats.org/officeDocument/2006/relationships/font" Target="/ppt/fonts/font11.fntdata" Id="rId26" /><Relationship Type="http://schemas.openxmlformats.org/officeDocument/2006/relationships/slide" Target="/ppt/slides/slide2.xml" Id="rId3" /><Relationship Type="http://schemas.openxmlformats.org/officeDocument/2006/relationships/font" Target="/ppt/fonts/font6.fntdata" Id="rId21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font" Target="/ppt/fonts/font2.fntdata" Id="rId17" /><Relationship Type="http://schemas.openxmlformats.org/officeDocument/2006/relationships/font" Target="/ppt/fonts/font10.fntdata" Id="rId25" /><Relationship Type="http://schemas.openxmlformats.org/officeDocument/2006/relationships/slide" Target="/ppt/slides/slide1.xml" Id="rId2" /><Relationship Type="http://schemas.openxmlformats.org/officeDocument/2006/relationships/font" Target="/ppt/fonts/font1.fntdata" Id="rId16" /><Relationship Type="http://schemas.openxmlformats.org/officeDocument/2006/relationships/font" Target="/ppt/fonts/font5.fntdata" Id="rId20" /><Relationship Type="http://schemas.openxmlformats.org/officeDocument/2006/relationships/theme" Target="/ppt/theme/theme1.xml" Id="rId29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font" Target="/ppt/fonts/font9.fntdata" Id="rId24" /><Relationship Type="http://schemas.openxmlformats.org/officeDocument/2006/relationships/slide" Target="/ppt/slides/slide4.xml" Id="rId5" /><Relationship Type="http://schemas.openxmlformats.org/officeDocument/2006/relationships/notesMaster" Target="/ppt/notesMasters/notesMaster1.xml" Id="rId15" /><Relationship Type="http://schemas.openxmlformats.org/officeDocument/2006/relationships/font" Target="/ppt/fonts/font8.fntdata" Id="rId23" /><Relationship Type="http://schemas.openxmlformats.org/officeDocument/2006/relationships/viewProps" Target="/ppt/viewProps.xml" Id="rId28" /><Relationship Type="http://schemas.openxmlformats.org/officeDocument/2006/relationships/slide" Target="/ppt/slides/slide9.xml" Id="rId10" /><Relationship Type="http://schemas.openxmlformats.org/officeDocument/2006/relationships/font" Target="/ppt/fonts/font4.fntdata" Id="rId19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slide" Target="/ppt/slides/slide13.xml" Id="rId14" /><Relationship Type="http://schemas.openxmlformats.org/officeDocument/2006/relationships/font" Target="/ppt/fonts/font7.fntdata" Id="rId22" /><Relationship Type="http://schemas.openxmlformats.org/officeDocument/2006/relationships/presProps" Target="/ppt/presProps.xml" Id="rId27" /><Relationship Type="http://schemas.openxmlformats.org/officeDocument/2006/relationships/tableStyles" Target="/ppt/tableStyles.xml" Id="rId30" 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71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2.xml" Id="rId2" /><Relationship Type="http://schemas.openxmlformats.org/officeDocument/2006/relationships/notesMaster" Target="/ppt/notesMasters/notesMaster1.xml" Id="rId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1.xml" Id="rId2" /><Relationship Type="http://schemas.openxmlformats.org/officeDocument/2006/relationships/notesMaster" Target="/ppt/notesMasters/notesMaster1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3.xml" Id="rId2" /><Relationship Type="http://schemas.openxmlformats.org/officeDocument/2006/relationships/notesMaster" Target="/ppt/notesMasters/notesMaster1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4.xml" Id="rId2" /><Relationship Type="http://schemas.openxmlformats.org/officeDocument/2006/relationships/notesMaster" Target="/ppt/notesMasters/notesMaster1.xml" Id="rId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5.xml" Id="rId2" /><Relationship Type="http://schemas.openxmlformats.org/officeDocument/2006/relationships/notesMaster" Target="/ppt/notesMasters/notesMaster1.xml" Id="rId1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6.xml" Id="rId2" /><Relationship Type="http://schemas.openxmlformats.org/officeDocument/2006/relationships/notesMaster" Target="/ppt/notesMasters/notesMaster1.xml" Id="rId1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7.xml" Id="rId2" /><Relationship Type="http://schemas.openxmlformats.org/officeDocument/2006/relationships/notesMaster" Target="/ppt/notesMasters/notesMaster1.xml" Id="rId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8.xml" Id="rId2" /><Relationship Type="http://schemas.openxmlformats.org/officeDocument/2006/relationships/notesMaster" Target="/ppt/notesMasters/notesMaster1.xml" Id="rId1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9.xml" Id="rId2" /><Relationship Type="http://schemas.openxmlformats.org/officeDocument/2006/relationships/notesMaster" Target="/ppt/notesMasters/notesMaster1.xml" Id="rId1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10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82131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599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59003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32519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13338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34388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42312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2878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7322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1660465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8.xml" Id="rId18" /><Relationship Type="http://schemas.openxmlformats.org/officeDocument/2006/relationships/slideLayout" Target="/ppt/slideLayouts/slideLayout26.xml" Id="rId26" /><Relationship Type="http://schemas.openxmlformats.org/officeDocument/2006/relationships/slideLayout" Target="/ppt/slideLayouts/slideLayout21.xml" Id="rId21" /><Relationship Type="http://schemas.openxmlformats.org/officeDocument/2006/relationships/slideLayout" Target="/ppt/slideLayouts/slideLayout25.xml" Id="rId25" /><Relationship Type="http://schemas.openxmlformats.org/officeDocument/2006/relationships/slideLayout" Target="/ppt/slideLayouts/slideLayout20.xml" Id="rId20" /><Relationship Type="http://schemas.openxmlformats.org/officeDocument/2006/relationships/slideLayout" Target="/ppt/slideLayouts/slideLayout24.xml" Id="rId24" /><Relationship Type="http://schemas.openxmlformats.org/officeDocument/2006/relationships/slideLayout" Target="/ppt/slideLayouts/slideLayout23.xml" Id="rId23" /><Relationship Type="http://schemas.openxmlformats.org/officeDocument/2006/relationships/theme" Target="/ppt/theme/theme1.xml" Id="rId28" /><Relationship Type="http://schemas.openxmlformats.org/officeDocument/2006/relationships/slideLayout" Target="/ppt/slideLayouts/slideLayout19.xml" Id="rId19" /><Relationship Type="http://schemas.openxmlformats.org/officeDocument/2006/relationships/slideLayout" Target="/ppt/slideLayouts/slideLayout22.xml" Id="rId22" /><Relationship Type="http://schemas.openxmlformats.org/officeDocument/2006/relationships/slideLayout" Target="/ppt/slideLayouts/slideLayout27.xml" Id="rId27" 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20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jpeg" Id="rId2" /><Relationship Type="http://schemas.openxmlformats.org/officeDocument/2006/relationships/slideLayout" Target="/ppt/slideLayouts/slideLayout18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4.png" Id="rId8" /><Relationship Type="http://schemas.openxmlformats.org/officeDocument/2006/relationships/slideLayout" Target="/ppt/slideLayouts/slideLayout26.xml" Id="rId3" /><Relationship Type="http://schemas.openxmlformats.org/officeDocument/2006/relationships/image" Target="/ppt/media/image30.png" Id="rId7" /><Relationship Type="http://schemas.openxmlformats.org/officeDocument/2006/relationships/image" Target="/ppt/media/image29.png" Id="rId6" /><Relationship Type="http://schemas.openxmlformats.org/officeDocument/2006/relationships/image" Target="/ppt/media/image28.png" Id="rId5" /><Relationship Type="http://schemas.openxmlformats.org/officeDocument/2006/relationships/notesSlide" Target="/ppt/notesSlides/notesSlide9.xml" Id="rId4" /><Relationship Type="http://schemas.openxmlformats.org/officeDocument/2006/relationships/audio" Target="/ppt/media/media9.m4a" Id="rId2" /><Relationship Type="http://schemas.microsoft.com/office/2007/relationships/media" Target="/ppt/media/media9.m4a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7.xml" Id="rId3" /><Relationship Type="http://schemas.openxmlformats.org/officeDocument/2006/relationships/image" Target="/ppt/media/image4.png" Id="rId6" /><Relationship Type="http://schemas.openxmlformats.org/officeDocument/2006/relationships/image" Target="/ppt/media/image31.png" Id="rId5" /><Relationship Type="http://schemas.openxmlformats.org/officeDocument/2006/relationships/notesSlide" Target="/ppt/notesSlides/notesSlide10.xml" Id="rId4" /><Relationship Type="http://schemas.openxmlformats.org/officeDocument/2006/relationships/audio" Target="/ppt/media/media10.m4a" Id="rId2" /><Relationship Type="http://schemas.microsoft.com/office/2007/relationships/media" Target="/ppt/media/media10.m4a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7.xml" Id="rId3" /><Relationship Type="http://schemas.openxmlformats.org/officeDocument/2006/relationships/image" Target="/ppt/media/image4.png" Id="rId9" /><Relationship Type="http://schemas.openxmlformats.org/officeDocument/2006/relationships/hyperlink" Target="https://www.nature.com/articles/s41591-018-0268-3?utm_source=chatgpt.com" TargetMode="External" Id="rId8" /><Relationship Type="http://schemas.openxmlformats.org/officeDocument/2006/relationships/hyperlink" Target="https://arxiv.org/abs/1805.00794" TargetMode="External" Id="rId7" /><Relationship Type="http://schemas.openxmlformats.org/officeDocument/2006/relationships/hyperlink" Target="https://jamanetwork.com/journals/jamacardiology/fullarticle/2675364?utm_source=chatgpt.com" TargetMode="External" Id="rId6" /><Relationship Type="http://schemas.openxmlformats.org/officeDocument/2006/relationships/hyperlink" Target="http://georgebmoody.com/publications/mitdb-embs-2001.pdf" TargetMode="External" Id="rId5" /><Relationship Type="http://schemas.openxmlformats.org/officeDocument/2006/relationships/hyperlink" Target="http://qufaculty.qu.edu.qa/mkiranyaz/wp-content/uploads/sites/572/2016/05/TBME2468589.pdf" TargetMode="External" Id="rId4" /><Relationship Type="http://schemas.openxmlformats.org/officeDocument/2006/relationships/audio" Target="/ppt/media/media11.m4a" Id="rId2" /><Relationship Type="http://schemas.microsoft.com/office/2007/relationships/media" Target="/ppt/media/media11.m4a" Id="rId1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7.xml" Id="rId3" /><Relationship Type="http://schemas.openxmlformats.org/officeDocument/2006/relationships/image" Target="/ppt/media/image4.png" Id="rId4" /><Relationship Type="http://schemas.openxmlformats.org/officeDocument/2006/relationships/audio" Target="/ppt/media/media12.m4a" Id="rId2" /><Relationship Type="http://schemas.microsoft.com/office/2007/relationships/media" Target="/ppt/media/media12.m4a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8.xml" Id="rId3" /><Relationship Type="http://schemas.openxmlformats.org/officeDocument/2006/relationships/image" Target="/ppt/media/image4.png" Id="rId6" /><Relationship Type="http://schemas.openxmlformats.org/officeDocument/2006/relationships/image" Target="/ppt/media/image3.png" Id="rId5" /><Relationship Type="http://schemas.openxmlformats.org/officeDocument/2006/relationships/notesSlide" Target="/ppt/notesSlides/notesSlide1.xml" Id="rId4" /><Relationship Type="http://schemas.openxmlformats.org/officeDocument/2006/relationships/audio" Target="/ppt/media/media1.m4a" Id="rId2" /><Relationship Type="http://schemas.microsoft.com/office/2007/relationships/media" Target="/ppt/media/media1.m4a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9.xml" Id="rId3" /><Relationship Type="http://schemas.openxmlformats.org/officeDocument/2006/relationships/image" Target="/ppt/media/image4.png" Id="rId5" /><Relationship Type="http://schemas.openxmlformats.org/officeDocument/2006/relationships/notesSlide" Target="/ppt/notesSlides/notesSlide2.xml" Id="rId4" /><Relationship Type="http://schemas.openxmlformats.org/officeDocument/2006/relationships/audio" Target="/ppt/media/media2.m4a" Id="rId2" /><Relationship Type="http://schemas.microsoft.com/office/2007/relationships/media" Target="/ppt/media/media2.m4a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8.png" Id="rId8" /><Relationship Type="http://schemas.openxmlformats.org/officeDocument/2006/relationships/slideLayout" Target="/ppt/slideLayouts/slideLayout20.xml" Id="rId3" /><Relationship Type="http://schemas.openxmlformats.org/officeDocument/2006/relationships/image" Target="/ppt/media/image7.svg" Id="rId7" /><Relationship Type="http://schemas.openxmlformats.org/officeDocument/2006/relationships/image" Target="/ppt/media/image4.png" Id="rId12" /><Relationship Type="http://schemas.openxmlformats.org/officeDocument/2006/relationships/image" Target="/ppt/media/image6.png" Id="rId6" /><Relationship Type="http://schemas.openxmlformats.org/officeDocument/2006/relationships/image" Target="/ppt/media/image11.svg" Id="rId11" /><Relationship Type="http://schemas.openxmlformats.org/officeDocument/2006/relationships/image" Target="/ppt/media/image5.png" Id="rId5" /><Relationship Type="http://schemas.openxmlformats.org/officeDocument/2006/relationships/image" Target="/ppt/media/image10.png" Id="rId10" /><Relationship Type="http://schemas.openxmlformats.org/officeDocument/2006/relationships/notesSlide" Target="/ppt/notesSlides/notesSlide3.xml" Id="rId4" /><Relationship Type="http://schemas.openxmlformats.org/officeDocument/2006/relationships/image" Target="/ppt/media/image9.svg" Id="rId9" /><Relationship Type="http://schemas.openxmlformats.org/officeDocument/2006/relationships/audio" Target="/ppt/media/media3.m4a" Id="rId2" /><Relationship Type="http://schemas.microsoft.com/office/2007/relationships/media" Target="/ppt/media/media3.m4a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1.xml" Id="rId3" /><Relationship Type="http://schemas.openxmlformats.org/officeDocument/2006/relationships/image" Target="/ppt/media/image4.png" Id="rId5" /><Relationship Type="http://schemas.openxmlformats.org/officeDocument/2006/relationships/notesSlide" Target="/ppt/notesSlides/notesSlide4.xml" Id="rId4" /><Relationship Type="http://schemas.openxmlformats.org/officeDocument/2006/relationships/audio" Target="/ppt/media/media4.m4a" Id="rId2" /><Relationship Type="http://schemas.microsoft.com/office/2007/relationships/media" Target="/ppt/media/media4.m4a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2.xml" Id="rId3" /><Relationship Type="http://schemas.openxmlformats.org/officeDocument/2006/relationships/image" Target="/ppt/media/image4.png" Id="rId6" /><Relationship Type="http://schemas.openxmlformats.org/officeDocument/2006/relationships/image" Target="/ppt/media/image12.png" Id="rId5" /><Relationship Type="http://schemas.openxmlformats.org/officeDocument/2006/relationships/notesSlide" Target="/ppt/notesSlides/notesSlide5.xml" Id="rId4" /><Relationship Type="http://schemas.openxmlformats.org/officeDocument/2006/relationships/audio" Target="/ppt/media/media5.m4a" Id="rId2" /><Relationship Type="http://schemas.microsoft.com/office/2007/relationships/media" Target="/ppt/media/media5.m4a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6.svg" Id="rId8" /><Relationship Type="http://schemas.openxmlformats.org/officeDocument/2006/relationships/slideLayout" Target="/ppt/slideLayouts/slideLayout23.xml" Id="rId3" /><Relationship Type="http://schemas.openxmlformats.org/officeDocument/2006/relationships/image" Target="/ppt/media/image15.png" Id="rId7" /><Relationship Type="http://schemas.openxmlformats.org/officeDocument/2006/relationships/image" Target="/ppt/media/image14.svg" Id="rId6" /><Relationship Type="http://schemas.openxmlformats.org/officeDocument/2006/relationships/image" Target="/ppt/media/image4.png" Id="rId11" /><Relationship Type="http://schemas.openxmlformats.org/officeDocument/2006/relationships/image" Target="/ppt/media/image13.png" Id="rId5" /><Relationship Type="http://schemas.openxmlformats.org/officeDocument/2006/relationships/image" Target="/ppt/media/image18.svg" Id="rId10" /><Relationship Type="http://schemas.openxmlformats.org/officeDocument/2006/relationships/notesSlide" Target="/ppt/notesSlides/notesSlide6.xml" Id="rId4" /><Relationship Type="http://schemas.openxmlformats.org/officeDocument/2006/relationships/image" Target="/ppt/media/image17.png" Id="rId9" /><Relationship Type="http://schemas.openxmlformats.org/officeDocument/2006/relationships/audio" Target="/ppt/media/media6.m4a" Id="rId2" /><Relationship Type="http://schemas.microsoft.com/office/2007/relationships/media" Target="/ppt/media/media6.m4a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22.png" Id="rId8" /><Relationship Type="http://schemas.openxmlformats.org/officeDocument/2006/relationships/image" Target="/ppt/media/image27.svg" Id="rId13" /><Relationship Type="http://schemas.openxmlformats.org/officeDocument/2006/relationships/slideLayout" Target="/ppt/slideLayouts/slideLayout24.xml" Id="rId3" /><Relationship Type="http://schemas.openxmlformats.org/officeDocument/2006/relationships/image" Target="/ppt/media/image21.svg" Id="rId7" /><Relationship Type="http://schemas.openxmlformats.org/officeDocument/2006/relationships/image" Target="/ppt/media/image26.png" Id="rId12" /><Relationship Type="http://schemas.openxmlformats.org/officeDocument/2006/relationships/image" Target="/ppt/media/image20.png" Id="rId6" /><Relationship Type="http://schemas.openxmlformats.org/officeDocument/2006/relationships/image" Target="/ppt/media/image25.svg" Id="rId11" /><Relationship Type="http://schemas.openxmlformats.org/officeDocument/2006/relationships/image" Target="/ppt/media/image19.png" Id="rId5" /><Relationship Type="http://schemas.openxmlformats.org/officeDocument/2006/relationships/image" Target="/ppt/media/image24.png" Id="rId10" /><Relationship Type="http://schemas.openxmlformats.org/officeDocument/2006/relationships/notesSlide" Target="/ppt/notesSlides/notesSlide7.xml" Id="rId4" /><Relationship Type="http://schemas.openxmlformats.org/officeDocument/2006/relationships/image" Target="/ppt/media/image23.svg" Id="rId9" /><Relationship Type="http://schemas.openxmlformats.org/officeDocument/2006/relationships/image" Target="/ppt/media/image4.png" Id="rId14" /><Relationship Type="http://schemas.openxmlformats.org/officeDocument/2006/relationships/audio" Target="/ppt/media/media7.m4a" Id="rId2" /><Relationship Type="http://schemas.microsoft.com/office/2007/relationships/media" Target="/ppt/media/media7.m4a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5.xml" Id="rId3" /><Relationship Type="http://schemas.openxmlformats.org/officeDocument/2006/relationships/image" Target="/ppt/media/image4.png" Id="rId5" /><Relationship Type="http://schemas.openxmlformats.org/officeDocument/2006/relationships/notesSlide" Target="/ppt/notesSlides/notesSlide8.xml" Id="rId4" /><Relationship Type="http://schemas.openxmlformats.org/officeDocument/2006/relationships/audio" Target="/ppt/media/media8.m4a" Id="rId2" /><Relationship Type="http://schemas.microsoft.com/office/2007/relationships/media" Target="/ppt/media/media8.m4a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F731675-F3FA-2B3E-C299-E9C65D5D4B8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921395" y="935703"/>
            <a:ext cx="912085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ADVANCED MACHINE LEARNING: FINAL PROJECT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Picture 1" descr="ksu logo">
            <a:extLst>
              <a:ext uri="{FF2B5EF4-FFF2-40B4-BE49-F238E27FC236}">
                <a16:creationId xmlns:a16="http://schemas.microsoft.com/office/drawing/2014/main" id="{B8A8F79A-5D78-D504-0A0A-91C3AEA5A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6496" y="1684339"/>
            <a:ext cx="6192455" cy="232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1A14F6EC-DC08-28BC-699C-AA073BDA329F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921396" y="4117313"/>
            <a:ext cx="10926501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RESEARCH </a:t>
            </a:r>
            <a:r>
              <a:rPr lang="en-US" altLang="en-US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PAPER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THE CONCEPT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endParaRPr lang="en-US" altLang="en-US" sz="4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Deep Learning for Early Heart Attack Prediction: Methods, Studies, Uses, Tests, and Future Prospects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234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685562"/>
            <a:ext cx="821590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Future Directions in Cardiac AI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1865114"/>
            <a:ext cx="4300776" cy="9875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10853" y="309943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Federated Learning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110853" y="3590449"/>
            <a:ext cx="380714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Train shared models across hospitals without sharing actual patient data, preserving privacy while improving accuracy.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4812" y="1865114"/>
            <a:ext cx="4300776" cy="9875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11629" y="309943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Explainable AI (XAI)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411629" y="3590449"/>
            <a:ext cx="380714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Clearer visual explanations make model results more trustworthy for clinical decision-making.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5588" y="1865114"/>
            <a:ext cx="4300776" cy="9875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3099435"/>
            <a:ext cx="352591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Multimodal Deep Learning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2404" y="3590449"/>
            <a:ext cx="380714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Combine ECG, blood tests, vital signs, and clinical history for superior predictions.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864037" y="5941933"/>
            <a:ext cx="368331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Pre-trained Medical Models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864037" y="653165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Future AI trained on millions of ECGs will deliver better, more reliable predictions across diverse populations.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7623929" y="5941933"/>
            <a:ext cx="392525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Lightweight AI for Wearables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7623929" y="653165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Smaller models running on watches and phones enable immediate alerts without cloud dependency.</a:t>
            </a:r>
            <a:endParaRPr lang="en-US" sz="1900" dirty="0"/>
          </a:p>
        </p:txBody>
      </p:sp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2614A25-2448-4EA9-1B6B-3D1AF7AA0D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390732" y="7365366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7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752118"/>
            <a:ext cx="1038796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Conclusion: Transforming Cardiac Care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1234321" y="2085856"/>
            <a:ext cx="1253204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Deep learning is revolutionizing early heart attack prediction by analyzing patterns in ECG readings, wearable sensors, and clinical data long before symptoms appear.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864037" y="1808202"/>
            <a:ext cx="30480" cy="1345406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7" name="Text 4"/>
          <p:cNvSpPr/>
          <p:nvPr/>
        </p:nvSpPr>
        <p:spPr>
          <a:xfrm>
            <a:off x="864037" y="36780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Proven Success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864037" y="4267795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CNNs, LSTMs, and Transformers consistently outperform traditional manual interpretation with 90-97% accuracy across multiple studies.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64037" y="5675114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Real-world applications in hospitals, telemedicine, and wearable devices are already improving preventive care and reducing emergency situations.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623929" y="36780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Path Forward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623929" y="4267795"/>
            <a:ext cx="61500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While challenges remain—data imbalance, privacy concerns, interpretability—emerging technologies like federated learning, explainable AI, and multimodal models are making cardiac AI more reliable.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623929" y="607016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As technology evolves, deep learning will dramatically improve early detection, assist physicians, and save lives through timely heart risk identification.</a:t>
            </a:r>
            <a:endParaRPr lang="en-US" sz="1900" dirty="0"/>
          </a:p>
        </p:txBody>
      </p:sp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19A1220-B1F0-3136-3DF6-323B0B7338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20800" y="7696521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5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44A769-9DA1-6152-FB13-D1CFD42A773C}"/>
              </a:ext>
            </a:extLst>
          </p:cNvPr>
          <p:cNvSpPr txBox="1"/>
          <p:nvPr/>
        </p:nvSpPr>
        <p:spPr>
          <a:xfrm>
            <a:off x="-1" y="0"/>
            <a:ext cx="13669701" cy="7787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References: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Kiranyaz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S., Ince, T., &amp; </a:t>
            </a: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Gabbouj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(2016). Real-time patient-specific ECG classification by 1-D convolutional neural networks. </a:t>
            </a:r>
            <a:r>
              <a:rPr lang="en-IN" sz="1800" b="1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Transactions on Biomedical Engineering, 63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664–675. https://doi.org/10.1109/TBME.2015.2468589</a:t>
            </a:r>
            <a:b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PDF link: </a:t>
            </a:r>
            <a:r>
              <a:rPr lang="en-IN" sz="1800" b="1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http://qufaculty.qu.edu.qa/mkiranyaz/wp-content/uploads/sites/572/2016/05/TBME2468589.pdf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Moody, G. B., &amp; Mark, R. G. (2001). The impact of the MIT-BIH Arrhythmia Database. </a:t>
            </a:r>
            <a:r>
              <a:rPr lang="en-IN" sz="1800" b="1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Engineering in Medicine and Biology Magazine, 20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45–50.*</a:t>
            </a:r>
            <a:b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PDF link: </a:t>
            </a:r>
            <a:r>
              <a:rPr lang="en-IN" sz="1800" b="1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http://georgebmoody.com/publications/mitdb-embs-2001.pdf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Tison, G. H., Sanchez, J. M., Ballinger, B., Singh, A., Olgin, J. E., Pletcher, M. J., &amp; Marcus, G. M. (2018). Passive detection of atrial fibrillation using a commercially available smartwatch. </a:t>
            </a:r>
            <a:r>
              <a:rPr lang="en-IN" sz="1800" b="1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JAMA Cardiology, 3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(5), 409–416.*</a:t>
            </a:r>
            <a:b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https://jamanetwork.com/journals/jamacardiology/fullarticle/2675364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Kachuee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Fazeli, S., &amp; </a:t>
            </a: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Sarrafzadeh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(2018). ECG heartbeat classification: A deep transferable representation. </a:t>
            </a:r>
            <a:r>
              <a:rPr lang="en-IN" sz="1800" b="1" i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arXiv</a:t>
            </a:r>
            <a:r>
              <a:rPr lang="en-IN" sz="1800" b="1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Preprint arXiv:1805.00794.</a:t>
            </a:r>
            <a:b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https://arxiv.org/abs/1805.00794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Hannun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 Y., </a:t>
            </a: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Rajpurkar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P., </a:t>
            </a: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Haghpanahi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Tison, G. H., Bourn, C., </a:t>
            </a:r>
            <a:r>
              <a:rPr lang="en-IN" sz="18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Turakhia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P., &amp; Ng, A. Y. (2019). Cardiologist-level arrhythmia detection and classification in ambulatory electrocardiograms using a deep neural network. </a:t>
            </a:r>
            <a:r>
              <a:rPr lang="en-IN" sz="1800" b="1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Nature Medicine, 25</a:t>
            </a: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65–69.</a:t>
            </a:r>
            <a:b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800" b="1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https://www.nature.com/articles/s41591-018-0268-3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16983D-2BED-6E14-2AAF-EF65E45CB8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466500" y="758438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4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A9F8D-5626-AD78-5E2D-7249369CAD36}"/>
              </a:ext>
            </a:extLst>
          </p:cNvPr>
          <p:cNvSpPr txBox="1"/>
          <p:nvPr/>
        </p:nvSpPr>
        <p:spPr>
          <a:xfrm>
            <a:off x="5278056" y="3930134"/>
            <a:ext cx="559057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effectLst/>
                <a:latin typeface="Mukta Light" panose="020B0604020202020204" charset="0"/>
                <a:cs typeface="Mukta Light" panose="020B0604020202020204" charset="0"/>
              </a:rPr>
              <a:t>THANK YOU</a:t>
            </a:r>
            <a:endParaRPr lang="en-IN" sz="6000" dirty="0">
              <a:latin typeface="Mukta Light" panose="020B0604020202020204" charset="0"/>
              <a:cs typeface="Mukta Light" panose="020B060402020202020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D4FE32-7CCE-9178-9818-FAAB41D23F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74845" y="753447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81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916680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Deep Learning for Early Heart Attack Prediction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565856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Methods, Studies, Uses, Tests, and Future Prospects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633126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Vikram kumar Bonagiri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| St ID: 811368127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700397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Guidance by: Chaojiang (CJ) Wu, Ph.D.</a:t>
            </a:r>
            <a:endParaRPr lang="en-US" sz="1900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4DA66E-F14E-0C6A-661A-CAF9674F37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731639" y="739902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5697" y="641866"/>
            <a:ext cx="5570339" cy="647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Critical Challenge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815697" y="1848445"/>
            <a:ext cx="7571899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Heart attacks remain one of the world's most dangerous health threats. Many patients show early warning signs—subtle ECG changes, irregular heart rates, abnormal stress indicators—long before a major cardiac event occurs.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15697" y="3176826"/>
            <a:ext cx="7571899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Problem:</a:t>
            </a: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Traditional checkups often miss these warning signs, and both doctors and patients struggle to detect them without advanced tools.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5697" y="4132302"/>
            <a:ext cx="7571899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Solution:</a:t>
            </a: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Deep learning can automatically identify patterns in ECG signals, wearable sensor data, and clinical records that reveal danger before symptoms appear.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963858" y="2017395"/>
            <a:ext cx="4858345" cy="769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6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90%</a:t>
            </a:r>
            <a:endParaRPr lang="en-US" sz="6050" dirty="0"/>
          </a:p>
        </p:txBody>
      </p:sp>
      <p:sp>
        <p:nvSpPr>
          <p:cNvPr id="7" name="Text 5"/>
          <p:cNvSpPr/>
          <p:nvPr/>
        </p:nvSpPr>
        <p:spPr>
          <a:xfrm>
            <a:off x="10098167" y="3077766"/>
            <a:ext cx="2589728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Detection Accuracy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8963858" y="3634383"/>
            <a:ext cx="4858345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CNN models achieve 90-95% accuracy in identifying myocardial infarction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8963858" y="4962763"/>
            <a:ext cx="4858345" cy="769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6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92%</a:t>
            </a:r>
            <a:endParaRPr lang="en-US" sz="6050" dirty="0"/>
          </a:p>
        </p:txBody>
      </p:sp>
      <p:sp>
        <p:nvSpPr>
          <p:cNvPr id="10" name="Text 8"/>
          <p:cNvSpPr/>
          <p:nvPr/>
        </p:nvSpPr>
        <p:spPr>
          <a:xfrm>
            <a:off x="10098167" y="6023134"/>
            <a:ext cx="2589728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LSTM Sensitivity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8963858" y="6579751"/>
            <a:ext cx="4858345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LSTM models detect dangerous heart rhythms with 92-97% sensitivity</a:t>
            </a:r>
            <a:endParaRPr lang="en-US" sz="1800" dirty="0"/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CDB24F-3C96-E9E0-FDC2-7A30270F48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15803" y="7465028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9235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8555" y="3573542"/>
            <a:ext cx="7216735" cy="649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Three Types of Cardiac Data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818555" y="4573905"/>
            <a:ext cx="4175165" cy="3005733"/>
          </a:xfrm>
          <a:prstGeom prst="roundRect">
            <a:avLst>
              <a:gd name="adj" fmla="val 32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060013" y="4815364"/>
            <a:ext cx="701635" cy="701635"/>
          </a:xfrm>
          <a:prstGeom prst="roundRect">
            <a:avLst>
              <a:gd name="adj" fmla="val 13031114"/>
            </a:avLst>
          </a:prstGeom>
          <a:solidFill>
            <a:srgbClr val="A95B95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52895" y="5008245"/>
            <a:ext cx="315754" cy="3157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60013" y="5750838"/>
            <a:ext cx="259877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ECG Data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1060013" y="6215896"/>
            <a:ext cx="3692247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Electrical signals showing heart function through P-waves, QRS complexes, and T-waves</a:t>
            </a:r>
            <a:endParaRPr lang="en-US" sz="1800" dirty="0"/>
          </a:p>
        </p:txBody>
      </p:sp>
      <p:sp>
        <p:nvSpPr>
          <p:cNvPr id="9" name="Shape 5"/>
          <p:cNvSpPr/>
          <p:nvPr/>
        </p:nvSpPr>
        <p:spPr>
          <a:xfrm>
            <a:off x="5227558" y="4573905"/>
            <a:ext cx="4175165" cy="3005733"/>
          </a:xfrm>
          <a:prstGeom prst="roundRect">
            <a:avLst>
              <a:gd name="adj" fmla="val 32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469017" y="4815364"/>
            <a:ext cx="701635" cy="701635"/>
          </a:xfrm>
          <a:prstGeom prst="roundRect">
            <a:avLst>
              <a:gd name="adj" fmla="val 13031114"/>
            </a:avLst>
          </a:prstGeom>
          <a:solidFill>
            <a:srgbClr val="A95B95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61898" y="5008245"/>
            <a:ext cx="315754" cy="3157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69017" y="5750838"/>
            <a:ext cx="280094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Wearable Sensor Data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5469017" y="6215896"/>
            <a:ext cx="3692247" cy="748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Continuous monitoring of heart rate, HRV, and activity levels from devices</a:t>
            </a:r>
            <a:endParaRPr lang="en-US" sz="1800" dirty="0"/>
          </a:p>
        </p:txBody>
      </p:sp>
      <p:sp>
        <p:nvSpPr>
          <p:cNvPr id="14" name="Shape 9"/>
          <p:cNvSpPr/>
          <p:nvPr/>
        </p:nvSpPr>
        <p:spPr>
          <a:xfrm>
            <a:off x="9636562" y="4573905"/>
            <a:ext cx="4175165" cy="3005733"/>
          </a:xfrm>
          <a:prstGeom prst="roundRect">
            <a:avLst>
              <a:gd name="adj" fmla="val 32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878020" y="4815364"/>
            <a:ext cx="701635" cy="701635"/>
          </a:xfrm>
          <a:prstGeom prst="roundRect">
            <a:avLst>
              <a:gd name="adj" fmla="val 13031114"/>
            </a:avLst>
          </a:prstGeom>
          <a:solidFill>
            <a:srgbClr val="A95B95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070902" y="5008245"/>
            <a:ext cx="315754" cy="31575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78020" y="5750838"/>
            <a:ext cx="259877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Clinical Data</a:t>
            </a:r>
            <a:endParaRPr lang="en-US" sz="2000" dirty="0"/>
          </a:p>
        </p:txBody>
      </p:sp>
      <p:sp>
        <p:nvSpPr>
          <p:cNvPr id="18" name="Text 12"/>
          <p:cNvSpPr/>
          <p:nvPr/>
        </p:nvSpPr>
        <p:spPr>
          <a:xfrm>
            <a:off x="9878020" y="6215896"/>
            <a:ext cx="3692247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Structured patient information including age, cholesterol, blood pressure, and symptoms</a:t>
            </a:r>
            <a:endParaRPr lang="en-US" sz="1800" dirty="0"/>
          </a:p>
        </p:txBody>
      </p:sp>
      <p:pic>
        <p:nvPicPr>
          <p:cNvPr id="1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E82579-EB58-B499-3C4E-727ED2B2AA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4045566" y="7579638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1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66907"/>
            <a:ext cx="960346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Deep Learning Model Architectures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146459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2535555"/>
            <a:ext cx="6327696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5" name="Text 3"/>
          <p:cNvSpPr/>
          <p:nvPr/>
        </p:nvSpPr>
        <p:spPr>
          <a:xfrm>
            <a:off x="864037" y="2719864"/>
            <a:ext cx="510409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Convolutional Neural Networks (CNNs)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3210877"/>
            <a:ext cx="632769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Detect unique shapes and patterns in ECG waveforms automatically. Excel at identifying small, rapid changes in cardiac rhythms with 90-95% accuracy.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438549" y="2146459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8549" y="2535555"/>
            <a:ext cx="6327815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9" name="Text 7"/>
          <p:cNvSpPr/>
          <p:nvPr/>
        </p:nvSpPr>
        <p:spPr>
          <a:xfrm>
            <a:off x="7438549" y="2719864"/>
            <a:ext cx="452163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Long Short-Term Memory (LSTMs)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438549" y="3210877"/>
            <a:ext cx="632781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Understand sequences and long-term trends in heart data. Capture gradual changes in HRV over minutes or hours with 92-97% sensitivity.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4037" y="482798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5217081"/>
            <a:ext cx="6327696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3" name="Text 11"/>
          <p:cNvSpPr/>
          <p:nvPr/>
        </p:nvSpPr>
        <p:spPr>
          <a:xfrm>
            <a:off x="864037" y="54013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Transformer Models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864037" y="5892403"/>
            <a:ext cx="632769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 attention mechanisms to focus on critical signal portions. Outperform LSTMs by 3-5% on multi-lead ECG data with interpretable attention maps.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438549" y="482798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04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8549" y="5217081"/>
            <a:ext cx="6327815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7" name="Text 15"/>
          <p:cNvSpPr/>
          <p:nvPr/>
        </p:nvSpPr>
        <p:spPr>
          <a:xfrm>
            <a:off x="7438549" y="5401389"/>
            <a:ext cx="415492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Multi-Layer Perceptrons (MLPs)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438549" y="5892403"/>
            <a:ext cx="632781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Process structured clinical data efficiently. Achieve 80-90% accuracy on tabular datasets with cholesterol, blood pressure, and symptom data.</a:t>
            </a:r>
            <a:endParaRPr lang="en-US" sz="1900" dirty="0"/>
          </a:p>
        </p:txBody>
      </p:sp>
      <p:pic>
        <p:nvPicPr>
          <p:cNvPr id="1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2154D12-8AFB-F062-5EC1-CC972334BD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66501" y="7225665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02293"/>
            <a:ext cx="808541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CNN Architecture Advantages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505194"/>
            <a:ext cx="5375672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Why CNNs Excel for ECG Analysis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3163491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Automatically extract features without manual programming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03991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Detect small, rapid changes in ECG rhythms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52127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Work with both 1D signals and 2D medical images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00264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Focus on crucial signal locations while reducing noise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61986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CNNs identify P-waves, QRS complexes, and T-waves with exceptional precision, making them ideal for cardiac signal analysis.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929" y="2536031"/>
            <a:ext cx="6150054" cy="3447098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31469B1-C222-8FCE-FFA9-48A8A9DA0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70783" y="7465028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6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2485" y="654010"/>
            <a:ext cx="9628584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Research Findings Across Data Types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832485" y="1790224"/>
            <a:ext cx="4163258" cy="5787271"/>
          </a:xfrm>
          <a:prstGeom prst="roundRect">
            <a:avLst>
              <a:gd name="adj" fmla="val 2400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2965" y="1820704"/>
            <a:ext cx="4102298" cy="713542"/>
          </a:xfrm>
          <a:prstGeom prst="roundRect">
            <a:avLst>
              <a:gd name="adj" fmla="val 8875"/>
            </a:avLst>
          </a:prstGeom>
          <a:solidFill>
            <a:srgbClr val="542C49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35699" y="1995249"/>
            <a:ext cx="356711" cy="3567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00733" y="2772013"/>
            <a:ext cx="2642830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ECG Dataset Studies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100733" y="3245048"/>
            <a:ext cx="3626763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Datasets:</a:t>
            </a: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MIT-BIH, PTB-XL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100733" y="3768209"/>
            <a:ext cx="3626763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CNN models achieve high accuracy in cardiac attack detection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100733" y="4993005"/>
            <a:ext cx="3626763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CNN-LSTM hybrids improve sensitivity through combined pattern recognition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100733" y="6217801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Transformers outperform LSTMs for long ECG recordings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5233511" y="1790224"/>
            <a:ext cx="4163258" cy="5787271"/>
          </a:xfrm>
          <a:prstGeom prst="roundRect">
            <a:avLst>
              <a:gd name="adj" fmla="val 2400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263991" y="1820704"/>
            <a:ext cx="4102298" cy="713542"/>
          </a:xfrm>
          <a:prstGeom prst="roundRect">
            <a:avLst>
              <a:gd name="adj" fmla="val 8875"/>
            </a:avLst>
          </a:prstGeom>
          <a:solidFill>
            <a:srgbClr val="542C49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36725" y="1995249"/>
            <a:ext cx="356711" cy="356711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501759" y="2772013"/>
            <a:ext cx="3626763" cy="6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Wearable Technology Research</a:t>
            </a:r>
            <a:endParaRPr lang="en-US" sz="2050" dirty="0"/>
          </a:p>
        </p:txBody>
      </p:sp>
      <p:sp>
        <p:nvSpPr>
          <p:cNvPr id="15" name="Text 11"/>
          <p:cNvSpPr/>
          <p:nvPr/>
        </p:nvSpPr>
        <p:spPr>
          <a:xfrm>
            <a:off x="5501759" y="3575447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Devices:</a:t>
            </a: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Fitbit, Apple Watch, chest straps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5501759" y="4479131"/>
            <a:ext cx="3626763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LSTM models detect stress early with &gt;92% accuracy using HRV signals</a:t>
            </a:r>
            <a:endParaRPr lang="en-US" sz="1850" dirty="0"/>
          </a:p>
        </p:txBody>
      </p:sp>
      <p:sp>
        <p:nvSpPr>
          <p:cNvPr id="17" name="Text 13"/>
          <p:cNvSpPr/>
          <p:nvPr/>
        </p:nvSpPr>
        <p:spPr>
          <a:xfrm>
            <a:off x="5501759" y="5703927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AI discovers atrial fibrillation hours before symptom onset</a:t>
            </a:r>
            <a:endParaRPr lang="en-US" sz="1850" dirty="0"/>
          </a:p>
        </p:txBody>
      </p:sp>
      <p:sp>
        <p:nvSpPr>
          <p:cNvPr id="18" name="Text 14"/>
          <p:cNvSpPr/>
          <p:nvPr/>
        </p:nvSpPr>
        <p:spPr>
          <a:xfrm>
            <a:off x="5501759" y="6548199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Fewer false alarms than traditional methods</a:t>
            </a:r>
            <a:endParaRPr lang="en-US" sz="1850" dirty="0"/>
          </a:p>
        </p:txBody>
      </p:sp>
      <p:sp>
        <p:nvSpPr>
          <p:cNvPr id="19" name="Shape 15"/>
          <p:cNvSpPr/>
          <p:nvPr/>
        </p:nvSpPr>
        <p:spPr>
          <a:xfrm>
            <a:off x="9634537" y="1790224"/>
            <a:ext cx="4163258" cy="5787271"/>
          </a:xfrm>
          <a:prstGeom prst="roundRect">
            <a:avLst>
              <a:gd name="adj" fmla="val 2400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20" name="Shape 16"/>
          <p:cNvSpPr/>
          <p:nvPr/>
        </p:nvSpPr>
        <p:spPr>
          <a:xfrm>
            <a:off x="9665018" y="1820704"/>
            <a:ext cx="4102298" cy="713542"/>
          </a:xfrm>
          <a:prstGeom prst="roundRect">
            <a:avLst>
              <a:gd name="adj" fmla="val 8875"/>
            </a:avLst>
          </a:prstGeom>
          <a:solidFill>
            <a:srgbClr val="542C49"/>
          </a:solidFill>
          <a:ln/>
        </p:spPr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37752" y="1995249"/>
            <a:ext cx="356711" cy="356711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902785" y="2772013"/>
            <a:ext cx="2733437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Clinical Data Analysis</a:t>
            </a:r>
            <a:endParaRPr lang="en-US" sz="2050" dirty="0"/>
          </a:p>
        </p:txBody>
      </p:sp>
      <p:sp>
        <p:nvSpPr>
          <p:cNvPr id="23" name="Text 18"/>
          <p:cNvSpPr/>
          <p:nvPr/>
        </p:nvSpPr>
        <p:spPr>
          <a:xfrm>
            <a:off x="9902785" y="3245048"/>
            <a:ext cx="3626763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Source:</a:t>
            </a: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UCI Heart Disease dataset</a:t>
            </a:r>
            <a:endParaRPr lang="en-US" sz="1850" dirty="0"/>
          </a:p>
        </p:txBody>
      </p:sp>
      <p:sp>
        <p:nvSpPr>
          <p:cNvPr id="24" name="Text 19"/>
          <p:cNvSpPr/>
          <p:nvPr/>
        </p:nvSpPr>
        <p:spPr>
          <a:xfrm>
            <a:off x="9902785" y="3768209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MLP models predict heart disease with 80-90% accuracy</a:t>
            </a:r>
            <a:endParaRPr lang="en-US" sz="1850" dirty="0"/>
          </a:p>
        </p:txBody>
      </p:sp>
      <p:sp>
        <p:nvSpPr>
          <p:cNvPr id="25" name="Text 20"/>
          <p:cNvSpPr/>
          <p:nvPr/>
        </p:nvSpPr>
        <p:spPr>
          <a:xfrm>
            <a:off x="9902785" y="4612481"/>
            <a:ext cx="3626763" cy="1141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Deep learning outperforms statistical models on non-linear patterns</a:t>
            </a:r>
            <a:endParaRPr lang="en-US" sz="1850" dirty="0"/>
          </a:p>
        </p:txBody>
      </p:sp>
      <p:sp>
        <p:nvSpPr>
          <p:cNvPr id="26" name="Text 21"/>
          <p:cNvSpPr/>
          <p:nvPr/>
        </p:nvSpPr>
        <p:spPr>
          <a:xfrm>
            <a:off x="9902785" y="5837277"/>
            <a:ext cx="3626763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Combining clinical features with ECG enhances predictions</a:t>
            </a:r>
            <a:endParaRPr lang="en-US" sz="1850" dirty="0"/>
          </a:p>
        </p:txBody>
      </p:sp>
      <p:pic>
        <p:nvPicPr>
          <p:cNvPr id="2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2578F4-948F-B42C-4EBA-19CD31B3AD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767316" y="7700759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5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3507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178" y="3018949"/>
            <a:ext cx="4919543" cy="522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Real-World Applications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8178" y="3823335"/>
            <a:ext cx="470059" cy="4700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8178" y="4528423"/>
            <a:ext cx="3303627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Hospitals &amp; Emergency Services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58178" y="4902279"/>
            <a:ext cx="6539508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Automatic ECG interpretation, early cardiac arrest detection, reduced ICU false alarms, and high-risk patient triage systems for faster emergency response.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32715" y="3823335"/>
            <a:ext cx="470059" cy="4700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32715" y="4528423"/>
            <a:ext cx="2923699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Wearable Consumer Devices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7432715" y="4902279"/>
            <a:ext cx="6539508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Continuous heart monitoring with early warning alerts for atrial fibrillation and stress patterns. Personalized health insights enable preventive care.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8178" y="5880378"/>
            <a:ext cx="470059" cy="4700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58178" y="6585466"/>
            <a:ext cx="3601164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Telemedicine &amp; Remote Monitoring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58178" y="6959322"/>
            <a:ext cx="6539508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Long-term ECG analysis from home devices reduces hospital visits. Better longitudinal analysis for elderly patients with easier healthcare access.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432715" y="5880378"/>
            <a:ext cx="470059" cy="4700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32715" y="6585466"/>
            <a:ext cx="2423636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Health Risk Assessment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7432715" y="6959322"/>
            <a:ext cx="6539508" cy="601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Insurance companies use AI for better risk understanding. Supports personalized health plans and prevention-focused premium structures.</a:t>
            </a:r>
            <a:endParaRPr lang="en-US" sz="1450" dirty="0"/>
          </a:p>
        </p:txBody>
      </p:sp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78BC10-0D21-FE9F-B97B-9AA542FB6B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3565822" y="7358102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9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5101" y="655915"/>
            <a:ext cx="8262580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Current Limitations &amp; Challenges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805101" y="1754981"/>
            <a:ext cx="4186714" cy="2769989"/>
          </a:xfrm>
          <a:prstGeom prst="roundRect">
            <a:avLst>
              <a:gd name="adj" fmla="val 5282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4621" y="1754981"/>
            <a:ext cx="121920" cy="2769989"/>
          </a:xfrm>
          <a:prstGeom prst="roundRect">
            <a:avLst>
              <a:gd name="adj" fmla="val 79253"/>
            </a:avLst>
          </a:prstGeom>
          <a:solidFill>
            <a:srgbClr val="A95B95"/>
          </a:solidFill>
          <a:ln/>
        </p:spPr>
      </p:sp>
      <p:sp>
        <p:nvSpPr>
          <p:cNvPr id="5" name="Text 3"/>
          <p:cNvSpPr/>
          <p:nvPr/>
        </p:nvSpPr>
        <p:spPr>
          <a:xfrm>
            <a:off x="1157049" y="2015490"/>
            <a:ext cx="3574256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Insufficient or Imbalanced Data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157049" y="2792373"/>
            <a:ext cx="3574256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Medical datasets often contain more negative cases than positive ones, making training difficult and potentially biasing models.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5221843" y="1754981"/>
            <a:ext cx="4186714" cy="2769989"/>
          </a:xfrm>
          <a:prstGeom prst="roundRect">
            <a:avLst>
              <a:gd name="adj" fmla="val 5282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91363" y="1754981"/>
            <a:ext cx="121920" cy="2769989"/>
          </a:xfrm>
          <a:prstGeom prst="roundRect">
            <a:avLst>
              <a:gd name="adj" fmla="val 79253"/>
            </a:avLst>
          </a:prstGeom>
          <a:solidFill>
            <a:srgbClr val="A95B95"/>
          </a:solidFill>
          <a:ln/>
        </p:spPr>
      </p:sp>
      <p:sp>
        <p:nvSpPr>
          <p:cNvPr id="9" name="Text 7"/>
          <p:cNvSpPr/>
          <p:nvPr/>
        </p:nvSpPr>
        <p:spPr>
          <a:xfrm>
            <a:off x="5573792" y="2015490"/>
            <a:ext cx="266521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ECG Signal Variations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573792" y="2472928"/>
            <a:ext cx="3574256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Different machines produce different-looking ECGs, making it harder for models to generalize across devices and settings.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9638586" y="1754981"/>
            <a:ext cx="4186714" cy="2769989"/>
          </a:xfrm>
          <a:prstGeom prst="roundRect">
            <a:avLst>
              <a:gd name="adj" fmla="val 5282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8106" y="1754981"/>
            <a:ext cx="121920" cy="2769989"/>
          </a:xfrm>
          <a:prstGeom prst="roundRect">
            <a:avLst>
              <a:gd name="adj" fmla="val 79253"/>
            </a:avLst>
          </a:prstGeom>
          <a:solidFill>
            <a:srgbClr val="A95B95"/>
          </a:solidFill>
          <a:ln/>
        </p:spPr>
      </p:sp>
      <p:sp>
        <p:nvSpPr>
          <p:cNvPr id="13" name="Text 11"/>
          <p:cNvSpPr/>
          <p:nvPr/>
        </p:nvSpPr>
        <p:spPr>
          <a:xfrm>
            <a:off x="9990534" y="2015490"/>
            <a:ext cx="285404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Lack of Interpretability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990534" y="2472928"/>
            <a:ext cx="3574256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Many deep learning models function as "black boxes." Doctors need clear explanations for predictions to trust AI recommendations.</a:t>
            </a:r>
            <a:endParaRPr lang="en-US" sz="1800" dirty="0"/>
          </a:p>
        </p:txBody>
      </p:sp>
      <p:sp>
        <p:nvSpPr>
          <p:cNvPr id="15" name="Shape 13"/>
          <p:cNvSpPr/>
          <p:nvPr/>
        </p:nvSpPr>
        <p:spPr>
          <a:xfrm>
            <a:off x="805101" y="4754999"/>
            <a:ext cx="4186714" cy="2818567"/>
          </a:xfrm>
          <a:prstGeom prst="roundRect">
            <a:avLst>
              <a:gd name="adj" fmla="val 5191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74621" y="4754999"/>
            <a:ext cx="121920" cy="2818567"/>
          </a:xfrm>
          <a:prstGeom prst="roundRect">
            <a:avLst>
              <a:gd name="adj" fmla="val 79253"/>
            </a:avLst>
          </a:prstGeom>
          <a:solidFill>
            <a:srgbClr val="A95B95"/>
          </a:solidFill>
          <a:ln/>
        </p:spPr>
      </p:sp>
      <p:sp>
        <p:nvSpPr>
          <p:cNvPr id="17" name="Text 15"/>
          <p:cNvSpPr/>
          <p:nvPr/>
        </p:nvSpPr>
        <p:spPr>
          <a:xfrm>
            <a:off x="1157049" y="5015508"/>
            <a:ext cx="3358396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Privacy &amp; Ethical Concerns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1157049" y="5472946"/>
            <a:ext cx="3574256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Medical information must remain protected. Strict regulations govern how large models can be trained on patient data.</a:t>
            </a:r>
            <a:endParaRPr lang="en-US" sz="1800" dirty="0"/>
          </a:p>
        </p:txBody>
      </p:sp>
      <p:sp>
        <p:nvSpPr>
          <p:cNvPr id="19" name="Shape 17"/>
          <p:cNvSpPr/>
          <p:nvPr/>
        </p:nvSpPr>
        <p:spPr>
          <a:xfrm>
            <a:off x="5221843" y="4754999"/>
            <a:ext cx="4186714" cy="2818567"/>
          </a:xfrm>
          <a:prstGeom prst="roundRect">
            <a:avLst>
              <a:gd name="adj" fmla="val 5191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91363" y="4754999"/>
            <a:ext cx="121920" cy="2818567"/>
          </a:xfrm>
          <a:prstGeom prst="roundRect">
            <a:avLst>
              <a:gd name="adj" fmla="val 79253"/>
            </a:avLst>
          </a:prstGeom>
          <a:solidFill>
            <a:srgbClr val="A95B95"/>
          </a:solidFill>
          <a:ln/>
        </p:spPr>
      </p:sp>
      <p:sp>
        <p:nvSpPr>
          <p:cNvPr id="21" name="Text 19"/>
          <p:cNvSpPr/>
          <p:nvPr/>
        </p:nvSpPr>
        <p:spPr>
          <a:xfrm>
            <a:off x="5573792" y="5015508"/>
            <a:ext cx="350174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Real-Time Processing Issues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5573792" y="5472946"/>
            <a:ext cx="3574256" cy="184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Wearable devices may lack computational power to run large models independently, requiring cloud processing with latency concerns.</a:t>
            </a:r>
            <a:endParaRPr lang="en-US" sz="1800" dirty="0"/>
          </a:p>
        </p:txBody>
      </p:sp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99B9F02-121B-2279-FF30-98AAA9546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87362" y="7313057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4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_rels/theme1.xml.rels>&#65279;<?xml version="1.0" encoding="utf-8"?><Relationships xmlns="http://schemas.openxmlformats.org/package/2006/relationships"><Relationship Type="http://schemas.openxmlformats.org/officeDocument/2006/relationships/image" Target="/ppt/media/image1.jpeg" Id="rId1" 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70</TotalTime>
  <Words>1314</Words>
  <Application>Microsoft Office PowerPoint</Application>
  <PresentationFormat>Custom</PresentationFormat>
  <Paragraphs>123</Paragraphs>
  <Slides>13</Slides>
  <Notes>10</Notes>
  <HiddenSlides>0</HiddenSlides>
  <MMClips>12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Prompt Light</vt:lpstr>
      <vt:lpstr>Prompt Medium</vt:lpstr>
      <vt:lpstr>Mukta Light</vt:lpstr>
      <vt:lpstr>Times New Roman</vt:lpstr>
      <vt:lpstr>Bookman Old Style</vt:lpstr>
      <vt:lpstr>Calibri</vt:lpstr>
      <vt:lpstr>Arial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vikram vikky</dc:creator>
  <cp:lastModifiedBy>vikram vikky</cp:lastModifiedBy>
  <cp:revision>7</cp:revision>
  <dcterms:created xsi:type="dcterms:W3CDTF">2025-12-04T22:44:52Z</dcterms:created>
  <dcterms:modified xsi:type="dcterms:W3CDTF">2025-12-04T23:59:21Z</dcterms:modified>
</cp:coreProperties>
</file>